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3"/>
  </p:notesMasterIdLst>
  <p:sldIdLst>
    <p:sldId id="266" r:id="rId3"/>
    <p:sldId id="265" r:id="rId4"/>
    <p:sldId id="386" r:id="rId5"/>
    <p:sldId id="396" r:id="rId6"/>
    <p:sldId id="368" r:id="rId7"/>
    <p:sldId id="398" r:id="rId8"/>
    <p:sldId id="387" r:id="rId9"/>
    <p:sldId id="402" r:id="rId10"/>
    <p:sldId id="378" r:id="rId11"/>
    <p:sldId id="403" r:id="rId12"/>
    <p:sldId id="388" r:id="rId13"/>
    <p:sldId id="405" r:id="rId14"/>
    <p:sldId id="406" r:id="rId15"/>
    <p:sldId id="407" r:id="rId16"/>
    <p:sldId id="408" r:id="rId17"/>
    <p:sldId id="409" r:id="rId18"/>
    <p:sldId id="412" r:id="rId19"/>
    <p:sldId id="414" r:id="rId20"/>
    <p:sldId id="416" r:id="rId21"/>
    <p:sldId id="415" r:id="rId22"/>
  </p:sldIdLst>
  <p:sldSz cx="9144000" cy="6858000" type="screen4x3"/>
  <p:notesSz cx="6807200" cy="9939338"/>
  <p:custDataLst>
    <p:tags r:id="rId2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286" autoAdjust="0"/>
  </p:normalViewPr>
  <p:slideViewPr>
    <p:cSldViewPr snapToGrid="0">
      <p:cViewPr varScale="1">
        <p:scale>
          <a:sx n="102" d="100"/>
          <a:sy n="102" d="100"/>
        </p:scale>
        <p:origin x="-330" y="-9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47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0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0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01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프로그래밍언어 개요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 역사</a:t>
            </a:r>
            <a:endParaRPr lang="ko-KR" altLang="en-US" dirty="0"/>
          </a:p>
        </p:txBody>
      </p:sp>
      <p:sp>
        <p:nvSpPr>
          <p:cNvPr id="29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0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31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B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언어에서 발전된 유닉스 개발 언어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10189" y="1714682"/>
            <a:ext cx="2903358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1972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미국전신전화국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(AT&amp;T)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의 벨 연구소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(Bell Lab)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 근무하던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데니스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리치는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시스템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PDP-11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운용되는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운영체제인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유닉스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(Unix)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개발하기 위해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개발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어셈블리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 정도의 속도를 내며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좀 더 쉽고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서로 다른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에서도 작동되는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프로그래밍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필요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892472" y="126631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81411" y="1087513"/>
            <a:ext cx="2327733" cy="797160"/>
            <a:chOff x="5169020" y="1700804"/>
            <a:chExt cx="1863681" cy="921598"/>
          </a:xfrm>
        </p:grpSpPr>
        <p:pic>
          <p:nvPicPr>
            <p:cNvPr id="3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5566669" y="1852405"/>
              <a:ext cx="1097351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>
                  <a:solidFill>
                    <a:schemeClr val="bg1"/>
                  </a:solidFill>
                  <a:latin typeface="+mj-ea"/>
                  <a:ea typeface="+mj-ea"/>
                </a:rPr>
                <a:t>데니스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0" lang="ko-KR" altLang="en-US" sz="1400" dirty="0" err="1">
                  <a:solidFill>
                    <a:schemeClr val="bg1"/>
                  </a:solidFill>
                  <a:latin typeface="+mj-ea"/>
                  <a:ea typeface="+mj-ea"/>
                </a:rPr>
                <a:t>리치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845679" y="1750314"/>
            <a:ext cx="4453618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1983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얀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스트로스트럽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(Bjarne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Stroustrup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객체지향프로그래밍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개념을 확장시킨 프로그래밍 언어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C++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개발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1995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년에는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선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마이크로시스템즈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(Sun Microsystems)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사는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C++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언어를 발전시켜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인터넷에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적합한 언어인 자바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(Java)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발표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631562" y="1123146"/>
            <a:ext cx="3999138" cy="797160"/>
            <a:chOff x="5169019" y="1700803"/>
            <a:chExt cx="1863681" cy="921597"/>
          </a:xfrm>
        </p:grpSpPr>
        <p:pic>
          <p:nvPicPr>
            <p:cNvPr id="41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700803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5382563" y="1852405"/>
              <a:ext cx="1281457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C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이후의 프로그래밍 언어 발전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30" y="3049172"/>
            <a:ext cx="5563739" cy="12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80902" y="2833408"/>
            <a:ext cx="2721830" cy="2304962"/>
          </a:xfrm>
          <a:prstGeom prst="roundRect">
            <a:avLst>
              <a:gd name="adj" fmla="val 4391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>
            <a:softEdge rad="31750"/>
          </a:effectLst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언어의 특징</a:t>
            </a:r>
            <a:endParaRPr lang="ko-KR" altLang="en-US" dirty="0"/>
          </a:p>
        </p:txBody>
      </p:sp>
      <p:pic>
        <p:nvPicPr>
          <p:cNvPr id="5" name="Picture 200" descr="백"/>
          <p:cNvPicPr>
            <a:picLocks noChangeAspect="1" noChangeArrowheads="1"/>
          </p:cNvPicPr>
          <p:nvPr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94" y="1393954"/>
            <a:ext cx="643458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008396" y="2617384"/>
            <a:ext cx="2703473" cy="2463825"/>
          </a:xfrm>
          <a:prstGeom prst="roundRect">
            <a:avLst>
              <a:gd name="adj" fmla="val 4391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>
            <a:softEdge rad="31750"/>
          </a:effectLst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812077" y="2899773"/>
            <a:ext cx="2880986" cy="1969992"/>
          </a:xfrm>
          <a:prstGeom prst="roundRect">
            <a:avLst>
              <a:gd name="adj" fmla="val 4391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>
            <a:softEdge rad="31750"/>
          </a:effectLst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1135"/>
          <p:cNvSpPr>
            <a:spLocks noChangeArrowheads="1"/>
          </p:cNvSpPr>
          <p:nvPr/>
        </p:nvSpPr>
        <p:spPr bwMode="gray">
          <a:xfrm rot="5400000">
            <a:off x="953611" y="2956632"/>
            <a:ext cx="1203085" cy="118034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horz" wrap="none" lIns="91427" tIns="45713" rIns="91427" bIns="45713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Rectangle 1135"/>
          <p:cNvSpPr>
            <a:spLocks noChangeArrowheads="1"/>
          </p:cNvSpPr>
          <p:nvPr/>
        </p:nvSpPr>
        <p:spPr bwMode="gray">
          <a:xfrm rot="5400000">
            <a:off x="3725760" y="2740608"/>
            <a:ext cx="1203085" cy="118034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horz" wrap="none" lIns="91427" tIns="45713" rIns="91427" bIns="45713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Rectangle 1135"/>
          <p:cNvSpPr>
            <a:spLocks noChangeArrowheads="1"/>
          </p:cNvSpPr>
          <p:nvPr/>
        </p:nvSpPr>
        <p:spPr bwMode="gray">
          <a:xfrm rot="5400000">
            <a:off x="6537996" y="2944592"/>
            <a:ext cx="1203085" cy="118034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horz" wrap="none" lIns="91427" tIns="45713" rIns="91427" bIns="45713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757716" y="1177930"/>
            <a:ext cx="1594875" cy="1616539"/>
          </a:xfrm>
          <a:prstGeom prst="ellipse">
            <a:avLst/>
          </a:prstGeom>
          <a:gradFill flip="none" rotWithShape="1">
            <a:gsLst>
              <a:gs pos="21000">
                <a:srgbClr val="6692BE"/>
              </a:gs>
              <a:gs pos="32000">
                <a:srgbClr val="E0E0E0"/>
              </a:gs>
            </a:gsLst>
            <a:lin ang="5400000" scaled="1"/>
            <a:tileRect/>
          </a:gradFill>
          <a:ln w="381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40331" y="1249938"/>
            <a:ext cx="1440000" cy="1440000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05000"/>
              </a:lnSpc>
              <a:buClr>
                <a:srgbClr val="EEECE1"/>
              </a:buClr>
              <a:buFont typeface="Wingdings" pitchFamily="2" charset="2"/>
              <a:buNone/>
            </a:pPr>
            <a:endParaRPr lang="ko-KR" altLang="en-US" sz="1100" b="1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1844" y="1563088"/>
            <a:ext cx="1118667" cy="841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 latinLnBrk="0">
              <a:buSzPct val="140000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절차지향 언어</a:t>
            </a:r>
            <a:endParaRPr lang="en-US" altLang="ko-KR" sz="1200" b="1" kern="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3529865" y="961906"/>
            <a:ext cx="1594875" cy="1616539"/>
          </a:xfrm>
          <a:prstGeom prst="ellipse">
            <a:avLst/>
          </a:prstGeom>
          <a:gradFill flip="none" rotWithShape="1">
            <a:gsLst>
              <a:gs pos="21000">
                <a:srgbClr val="6692BE"/>
              </a:gs>
              <a:gs pos="32000">
                <a:srgbClr val="E0E0E0"/>
              </a:gs>
            </a:gsLst>
            <a:lin ang="5400000" scaled="1"/>
            <a:tileRect/>
          </a:gradFill>
          <a:ln w="381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3612480" y="1043156"/>
            <a:ext cx="1440000" cy="1440000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05000"/>
              </a:lnSpc>
              <a:buClr>
                <a:srgbClr val="EEECE1"/>
              </a:buClr>
              <a:buFont typeface="Wingdings" pitchFamily="2" charset="2"/>
              <a:buNone/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8206" y="1340842"/>
            <a:ext cx="1287225" cy="841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 latinLnBrk="0">
              <a:buSzPct val="140000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간편하고</a:t>
            </a:r>
            <a:endParaRPr lang="en-US" altLang="ko-KR" sz="1200" b="1" kern="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95690" latinLnBrk="0">
              <a:buSzPct val="140000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효율적인 언어</a:t>
            </a:r>
            <a:endParaRPr lang="en-US" altLang="ko-KR" sz="1200" b="1" kern="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6306492" y="1244293"/>
            <a:ext cx="1594874" cy="1616539"/>
          </a:xfrm>
          <a:prstGeom prst="ellipse">
            <a:avLst/>
          </a:prstGeom>
          <a:gradFill flip="none" rotWithShape="1">
            <a:gsLst>
              <a:gs pos="21000">
                <a:srgbClr val="6692BE"/>
              </a:gs>
              <a:gs pos="32000">
                <a:srgbClr val="E0E0E0"/>
              </a:gs>
            </a:gsLst>
            <a:lin ang="5400000" scaled="1"/>
            <a:tileRect/>
          </a:gradFill>
          <a:ln w="381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6389108" y="1325543"/>
            <a:ext cx="1440000" cy="1440000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05000"/>
              </a:lnSpc>
              <a:buClr>
                <a:srgbClr val="EEECE1"/>
              </a:buClr>
              <a:buFont typeface="Wingdings" pitchFamily="2" charset="2"/>
              <a:buNone/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73444" y="1655902"/>
            <a:ext cx="1079609" cy="841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 latinLnBrk="0">
              <a:buSzPct val="140000"/>
              <a:defRPr/>
            </a:pPr>
            <a:r>
              <a:rPr lang="ko-KR" altLang="en-US" sz="1200" b="1" kern="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이식성이</a:t>
            </a: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좋은 언어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636" y="2958105"/>
            <a:ext cx="2480076" cy="2055676"/>
          </a:xfrm>
          <a:prstGeom prst="roundRect">
            <a:avLst>
              <a:gd name="adj" fmla="val 3709"/>
            </a:avLst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99759" y="3024468"/>
            <a:ext cx="2693096" cy="1720680"/>
          </a:xfrm>
          <a:prstGeom prst="roundRect">
            <a:avLst>
              <a:gd name="adj" fmla="val 3709"/>
            </a:avLst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14094" y="2743185"/>
            <a:ext cx="2459394" cy="2216084"/>
          </a:xfrm>
          <a:prstGeom prst="roundRect">
            <a:avLst>
              <a:gd name="adj" fmla="val 3709"/>
            </a:avLst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9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3635" y="3008500"/>
            <a:ext cx="245293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함수 중심으로 구현되는 절차지향 언어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(procedural language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시간의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흐름에 따라 정해진 절차를 실행한다는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의미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문제의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해결 순서와 절차의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표현과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해결이 쉽도록 설계된 프로그램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19160" y="2775837"/>
            <a:ext cx="246803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크기도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작으며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메모리도 적게 효율적으로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사용하여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실행 속도가 빠르다는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장점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87441" y="3095075"/>
            <a:ext cx="2567836" cy="140346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88900" indent="-88900" fontAlgn="ctr" latinLnBrk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Tx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로 작성된 소스는 별다른 수정 없이 다양한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운영제제의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여러 플랫폼에서 제공되는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컴파일러로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번역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(compile)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해 실행</a:t>
            </a:r>
          </a:p>
          <a:p>
            <a:pPr marL="88900" indent="-88900" fontAlgn="ctr" latinLnBrk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Tx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다양한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플랫폼의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컴파일러를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지원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Text Box 78"/>
          <p:cNvSpPr txBox="1">
            <a:spLocks noChangeArrowheads="1"/>
          </p:cNvSpPr>
          <p:nvPr/>
        </p:nvSpPr>
        <p:spPr bwMode="auto">
          <a:xfrm rot="560987">
            <a:off x="733363" y="1275061"/>
            <a:ext cx="34702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ko-KR" sz="30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나눔고딕 ExtraBold" pitchFamily="50" charset="-127"/>
                <a:ea typeface="나눔고딕 ExtraBold" pitchFamily="50" charset="-127"/>
              </a:rPr>
              <a:t>1.</a:t>
            </a:r>
            <a:endParaRPr lang="en-US" altLang="ko-KR" sz="30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Text Box 75"/>
          <p:cNvSpPr txBox="1">
            <a:spLocks noChangeArrowheads="1"/>
          </p:cNvSpPr>
          <p:nvPr/>
        </p:nvSpPr>
        <p:spPr bwMode="auto">
          <a:xfrm rot="560987">
            <a:off x="3613683" y="1123190"/>
            <a:ext cx="34702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ko-KR" sz="30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나눔고딕 ExtraBold" pitchFamily="50" charset="-127"/>
                <a:ea typeface="나눔고딕 ExtraBold" pitchFamily="50" charset="-127"/>
              </a:rPr>
              <a:t>2.</a:t>
            </a:r>
            <a:endParaRPr lang="en-US" altLang="ko-KR" sz="30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 Box 81"/>
          <p:cNvSpPr txBox="1">
            <a:spLocks noChangeArrowheads="1"/>
          </p:cNvSpPr>
          <p:nvPr/>
        </p:nvSpPr>
        <p:spPr bwMode="auto">
          <a:xfrm rot="560987">
            <a:off x="6436625" y="1347069"/>
            <a:ext cx="34702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ko-KR" sz="30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나눔고딕 ExtraBold" pitchFamily="50" charset="-127"/>
                <a:ea typeface="나눔고딕 ExtraBold" pitchFamily="50" charset="-127"/>
              </a:rPr>
              <a:t>3.</a:t>
            </a:r>
            <a:endParaRPr lang="en-US" altLang="ko-KR" sz="30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Oval 9"/>
          <p:cNvSpPr>
            <a:spLocks noChangeArrowheads="1"/>
          </p:cNvSpPr>
          <p:nvPr/>
        </p:nvSpPr>
        <p:spPr bwMode="auto">
          <a:xfrm>
            <a:off x="1151694" y="5177309"/>
            <a:ext cx="1594875" cy="1616539"/>
          </a:xfrm>
          <a:prstGeom prst="ellipse">
            <a:avLst/>
          </a:prstGeom>
          <a:gradFill flip="none" rotWithShape="1">
            <a:gsLst>
              <a:gs pos="21000">
                <a:srgbClr val="6692BE"/>
              </a:gs>
              <a:gs pos="32000">
                <a:srgbClr val="E0E0E0"/>
              </a:gs>
            </a:gsLst>
            <a:lin ang="5400000" scaled="1"/>
            <a:tileRect/>
          </a:gradFill>
          <a:ln w="381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ko-KR" altLang="en-US" sz="11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05822" y="5562467"/>
            <a:ext cx="1118667" cy="841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 latinLnBrk="0">
              <a:buSzPct val="140000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모바일 웹 포털</a:t>
            </a:r>
            <a:endParaRPr lang="en-US" altLang="ko-KR" sz="1200" b="1" kern="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1246030" y="5243452"/>
            <a:ext cx="1440000" cy="1440000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05000"/>
              </a:lnSpc>
              <a:buClr>
                <a:srgbClr val="EEECE1"/>
              </a:buClr>
              <a:buFont typeface="Wingdings" pitchFamily="2" charset="2"/>
              <a:buNone/>
            </a:pPr>
            <a:endParaRPr lang="ko-KR" altLang="en-US" sz="1100" b="1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Text Box 78"/>
          <p:cNvSpPr txBox="1">
            <a:spLocks noChangeArrowheads="1"/>
          </p:cNvSpPr>
          <p:nvPr/>
        </p:nvSpPr>
        <p:spPr bwMode="auto">
          <a:xfrm rot="560987">
            <a:off x="1126378" y="5286212"/>
            <a:ext cx="491960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ko-KR" sz="30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나눔고딕 ExtraBold" pitchFamily="50" charset="-127"/>
                <a:ea typeface="나눔고딕 ExtraBold" pitchFamily="50" charset="-127"/>
              </a:rPr>
              <a:t>4.</a:t>
            </a:r>
            <a:endParaRPr lang="en-US" altLang="ko-KR" sz="30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00925" y="5562467"/>
            <a:ext cx="1118667" cy="841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 latinLnBrk="0">
              <a:buSzPct val="140000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다소 어렵다는 단점</a:t>
            </a:r>
            <a:endParaRPr lang="en-US" altLang="ko-KR" sz="1200" b="1" kern="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961" y="3570444"/>
            <a:ext cx="3441480" cy="180722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954" y="4994460"/>
            <a:ext cx="1825651" cy="17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비주얼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스튜디오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설치와</a:t>
            </a:r>
            <a:endParaRPr lang="en-US" altLang="ko-KR" sz="32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 C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프로그램의 첫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개발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제목 7"/>
          <p:cNvSpPr txBox="1">
            <a:spLocks/>
          </p:cNvSpPr>
          <p:nvPr/>
        </p:nvSpPr>
        <p:spPr>
          <a:xfrm>
            <a:off x="7277900" y="355834"/>
            <a:ext cx="1476486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02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커뮤니티 설치와 이해</a:t>
            </a:r>
          </a:p>
        </p:txBody>
      </p:sp>
      <p:sp>
        <p:nvSpPr>
          <p:cNvPr id="5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7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내려 받기와 설치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실행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188" y="1800026"/>
            <a:ext cx="333275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홈페이지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www.visualstudio.com)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[Visual Studio Community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다운로드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]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92472" y="1351662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1411" y="1197240"/>
            <a:ext cx="2303293" cy="797160"/>
            <a:chOff x="5169020" y="1700804"/>
            <a:chExt cx="1863681" cy="921598"/>
          </a:xfrm>
        </p:grpSpPr>
        <p:pic>
          <p:nvPicPr>
            <p:cNvPr id="12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566669" y="1976942"/>
              <a:ext cx="1247366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내려 받기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10187" y="3761706"/>
            <a:ext cx="414143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비주얼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스튜디오 커뮤니티 버전의 실행이 시작된 후 표시되는 대화상자에서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표준 설치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]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설치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유형을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선택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92472" y="3313342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3134536"/>
            <a:ext cx="2303293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2"/>
              <a:ext cx="1247366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설치와 실행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41" y="1444327"/>
            <a:ext cx="4812228" cy="20491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3" y="3637350"/>
            <a:ext cx="3497869" cy="27443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1" y="4429168"/>
            <a:ext cx="3660608" cy="1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스튜디오의 솔루션과 프로젝트 생성</a:t>
            </a:r>
          </a:p>
        </p:txBody>
      </p:sp>
      <p:sp>
        <p:nvSpPr>
          <p:cNvPr id="5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7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가장 먼저 프로젝트 만들기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187" y="1824410"/>
            <a:ext cx="4147675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비주얼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스튜디오 첫 화면의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시작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페이지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]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하단에서 바로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새 프로젝트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…]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연결을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누르거나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화면에서 메뉴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파일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]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-&gt;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새로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만들기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]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-&gt;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프로젝트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]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연이어 선택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92472" y="1376046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1411" y="1197240"/>
            <a:ext cx="2912893" cy="797160"/>
            <a:chOff x="5169020" y="1700804"/>
            <a:chExt cx="1863681" cy="921598"/>
          </a:xfrm>
        </p:grpSpPr>
        <p:pic>
          <p:nvPicPr>
            <p:cNvPr id="12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566669" y="1852406"/>
              <a:ext cx="1247366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새 프로젝트 메뉴 선택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10188" y="3420330"/>
            <a:ext cx="2954804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왼쪽 ‘템플릿’ 하단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Visual C++’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선택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누락된 기능이 있으면 종료 후 설치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92472" y="292319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2793160"/>
            <a:ext cx="2912893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405829" y="1962847"/>
              <a:ext cx="1540816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새 프로젝트 대화상자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9" y="3373618"/>
            <a:ext cx="5352851" cy="29682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34" y="1266318"/>
            <a:ext cx="4276125" cy="20481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1" y="4335890"/>
            <a:ext cx="4337412" cy="20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7497389" cy="5458162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선택된 </a:t>
            </a:r>
            <a:r>
              <a:rPr lang="ko-KR" altLang="en-US" dirty="0"/>
              <a:t>템플릿 ‘</a:t>
            </a:r>
            <a:r>
              <a:rPr lang="en-US" altLang="ko-KR" dirty="0" smtClean="0"/>
              <a:t>Visual C</a:t>
            </a:r>
            <a:r>
              <a:rPr lang="en-US" altLang="ko-KR" dirty="0"/>
              <a:t>++’</a:t>
            </a:r>
            <a:r>
              <a:rPr lang="ko-KR" altLang="en-US" dirty="0"/>
              <a:t>에서 </a:t>
            </a:r>
            <a:r>
              <a:rPr lang="ko-KR" altLang="en-US" dirty="0" smtClean="0"/>
              <a:t>‘</a:t>
            </a:r>
            <a:r>
              <a:rPr lang="en-US" altLang="ko-KR" dirty="0"/>
              <a:t>Win32 </a:t>
            </a:r>
            <a:r>
              <a:rPr lang="ko-KR" altLang="en-US" dirty="0"/>
              <a:t>콘솔 </a:t>
            </a:r>
            <a:r>
              <a:rPr lang="ko-KR" altLang="en-US" dirty="0" smtClean="0"/>
              <a:t>응용프로그램</a:t>
            </a:r>
            <a:r>
              <a:rPr lang="en-US" altLang="ko-KR" dirty="0" smtClean="0"/>
              <a:t>’</a:t>
            </a:r>
            <a:r>
              <a:rPr lang="ko-KR" altLang="en-US" dirty="0"/>
              <a:t>으로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 </a:t>
            </a:r>
            <a:r>
              <a:rPr lang="ko-KR" altLang="en-US" dirty="0"/>
              <a:t>이름’</a:t>
            </a:r>
          </a:p>
          <a:p>
            <a:pPr lvl="2"/>
            <a:r>
              <a:rPr lang="ko-KR" altLang="en-US" dirty="0" smtClean="0"/>
              <a:t>단원이름 ‘</a:t>
            </a:r>
            <a:r>
              <a:rPr lang="en-US" altLang="ko-KR" dirty="0" smtClean="0"/>
              <a:t>Ch01’</a:t>
            </a:r>
            <a:r>
              <a:rPr lang="ko-KR" altLang="en-US" dirty="0" smtClean="0"/>
              <a:t>을 지정</a:t>
            </a:r>
            <a:endParaRPr lang="en-US" altLang="ko-KR" dirty="0" smtClean="0"/>
          </a:p>
          <a:p>
            <a:pPr lvl="1"/>
            <a:r>
              <a:rPr lang="ko-KR" altLang="en-US" dirty="0"/>
              <a:t>‘이름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en-US" altLang="ko-KR" dirty="0"/>
              <a:t>‘First C Project’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/>
              <a:t>위치’</a:t>
            </a:r>
          </a:p>
          <a:p>
            <a:pPr lvl="2"/>
            <a:r>
              <a:rPr lang="ko-KR" altLang="en-US" dirty="0" smtClean="0"/>
              <a:t>솔루션과 </a:t>
            </a:r>
            <a:r>
              <a:rPr lang="ko-KR" altLang="en-US" dirty="0"/>
              <a:t>프로젝트 관련 </a:t>
            </a:r>
            <a:r>
              <a:rPr lang="ko-KR" altLang="en-US" dirty="0" smtClean="0"/>
              <a:t>폴더와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/>
              <a:t>파일이 저장될 상위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/>
              <a:t>위치’에 지정되는 </a:t>
            </a:r>
            <a:r>
              <a:rPr lang="ko-KR" altLang="en-US" dirty="0" smtClean="0"/>
              <a:t>폴더는 없는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자동으로 </a:t>
            </a:r>
            <a:r>
              <a:rPr lang="ko-KR" altLang="en-US" dirty="0"/>
              <a:t>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솔루션과 프로젝트를 생성하기 위한 여러 </a:t>
            </a:r>
            <a:r>
              <a:rPr lang="ko-KR" altLang="en-US" dirty="0" err="1"/>
              <a:t>설정값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04" y="1778026"/>
            <a:ext cx="4250781" cy="3135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7" y="4535424"/>
            <a:ext cx="5336443" cy="2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3840" y="990788"/>
            <a:ext cx="8779007" cy="5458162"/>
          </a:xfrm>
        </p:spPr>
        <p:txBody>
          <a:bodyPr/>
          <a:lstStyle/>
          <a:p>
            <a:r>
              <a:rPr lang="ko-KR" altLang="en-US" dirty="0" smtClean="0"/>
              <a:t>응용 </a:t>
            </a:r>
            <a:r>
              <a:rPr lang="ko-KR" altLang="en-US" dirty="0"/>
              <a:t>프로그램의 종류와 옵션을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대화상자 </a:t>
            </a:r>
            <a:r>
              <a:rPr lang="ko-KR" altLang="en-US" dirty="0"/>
              <a:t>‘</a:t>
            </a:r>
            <a:r>
              <a:rPr lang="en-US" altLang="ko-KR" dirty="0"/>
              <a:t>Win32 </a:t>
            </a:r>
            <a:r>
              <a:rPr lang="ko-KR" altLang="en-US" dirty="0"/>
              <a:t>응용 프로그램 마법사’의 첫 ‘</a:t>
            </a:r>
            <a:r>
              <a:rPr lang="en-US" altLang="ko-KR" dirty="0"/>
              <a:t>Win32 </a:t>
            </a:r>
            <a:r>
              <a:rPr lang="ko-KR" altLang="en-US" dirty="0"/>
              <a:t>응용 프로그램 마법사 시작’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마침</a:t>
            </a:r>
            <a:r>
              <a:rPr lang="en-US" altLang="ko-KR" dirty="0"/>
              <a:t>]</a:t>
            </a:r>
            <a:r>
              <a:rPr lang="ko-KR" altLang="en-US" dirty="0"/>
              <a:t>을 선택하지 </a:t>
            </a:r>
            <a:r>
              <a:rPr lang="ko-KR" altLang="en-US" dirty="0" smtClean="0"/>
              <a:t>말고</a:t>
            </a:r>
            <a:r>
              <a:rPr lang="en-US" altLang="ko-KR" dirty="0"/>
              <a:t> [</a:t>
            </a:r>
            <a:r>
              <a:rPr lang="ko-KR" altLang="en-US" dirty="0"/>
              <a:t>다음</a:t>
            </a:r>
            <a:r>
              <a:rPr lang="en-US" altLang="ko-KR" dirty="0"/>
              <a:t>]</a:t>
            </a:r>
            <a:r>
              <a:rPr lang="ko-KR" altLang="en-US" dirty="0"/>
              <a:t>을 누르면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종류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콘솔 응용 프로그램</a:t>
            </a:r>
            <a:r>
              <a:rPr lang="en-US" altLang="ko-KR" dirty="0"/>
              <a:t>]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 옵션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초기에 </a:t>
            </a:r>
            <a:r>
              <a:rPr lang="ko-KR" altLang="en-US" dirty="0"/>
              <a:t>기본적으로 </a:t>
            </a:r>
            <a:r>
              <a:rPr lang="ko-KR" altLang="en-US" dirty="0" smtClean="0"/>
              <a:t>해제되어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빈 프로젝트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/>
              <a:t>한번 확인한 후 </a:t>
            </a:r>
            <a:r>
              <a:rPr lang="en-US" altLang="ko-KR" dirty="0"/>
              <a:t>[</a:t>
            </a:r>
            <a:r>
              <a:rPr lang="ko-KR" altLang="en-US" dirty="0"/>
              <a:t>마침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누르면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프로젝트와 솔루션이 </a:t>
            </a:r>
            <a:r>
              <a:rPr lang="ko-KR" altLang="en-US" dirty="0"/>
              <a:t>생성되고 주 화면에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응용 프로그램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2" y="3737621"/>
            <a:ext cx="6851904" cy="28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227" y="990787"/>
            <a:ext cx="4154459" cy="53664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소스파일을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], [</a:t>
            </a:r>
            <a:r>
              <a:rPr lang="ko-KR" altLang="en-US" dirty="0"/>
              <a:t>새 항목 추가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솔루션 탐색기’의 ‘</a:t>
            </a:r>
            <a:r>
              <a:rPr lang="ko-KR" altLang="en-US" dirty="0" smtClean="0"/>
              <a:t>소스파일</a:t>
            </a:r>
            <a:r>
              <a:rPr lang="ko-KR" altLang="en-US" dirty="0"/>
              <a:t>’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</a:t>
            </a:r>
            <a:r>
              <a:rPr lang="ko-KR" altLang="en-US" dirty="0"/>
              <a:t>오른쪽을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 </a:t>
            </a:r>
            <a:r>
              <a:rPr lang="en-US" altLang="ko-KR" dirty="0" smtClean="0"/>
              <a:t>-&gt; </a:t>
            </a:r>
            <a:r>
              <a:rPr lang="en-US" altLang="ko-KR" dirty="0"/>
              <a:t>[</a:t>
            </a:r>
            <a:r>
              <a:rPr lang="ko-KR" altLang="en-US" dirty="0"/>
              <a:t>새 항목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표시된 대화상자 </a:t>
            </a:r>
            <a:r>
              <a:rPr lang="en-US" altLang="ko-KR" dirty="0" smtClean="0"/>
              <a:t>[</a:t>
            </a:r>
            <a:r>
              <a:rPr lang="ko-KR" altLang="en-US" dirty="0"/>
              <a:t>새 항목 추가 </a:t>
            </a:r>
            <a:r>
              <a:rPr lang="en-US" altLang="ko-KR" dirty="0"/>
              <a:t>– First C Project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/>
              <a:t>‘</a:t>
            </a:r>
            <a:r>
              <a:rPr lang="en-US" altLang="ko-KR" dirty="0"/>
              <a:t>Visual C++’</a:t>
            </a:r>
            <a:r>
              <a:rPr lang="ko-KR" altLang="en-US" dirty="0"/>
              <a:t>와 ‘</a:t>
            </a:r>
            <a:r>
              <a:rPr lang="en-US" altLang="ko-KR" dirty="0"/>
              <a:t>C++ </a:t>
            </a:r>
            <a:r>
              <a:rPr lang="ko-KR" altLang="en-US" dirty="0"/>
              <a:t>파일 </a:t>
            </a:r>
            <a:r>
              <a:rPr lang="en-US" altLang="ko-KR" dirty="0"/>
              <a:t>(</a:t>
            </a:r>
            <a:r>
              <a:rPr lang="en-US" altLang="ko-KR" dirty="0" err="1"/>
              <a:t>cpp</a:t>
            </a:r>
            <a:r>
              <a:rPr lang="en-US" altLang="ko-KR" dirty="0"/>
              <a:t>)’</a:t>
            </a:r>
            <a:r>
              <a:rPr lang="ko-KR" altLang="en-US" dirty="0"/>
              <a:t>을 선택한 </a:t>
            </a:r>
            <a:r>
              <a:rPr lang="ko-KR" altLang="en-US" dirty="0" smtClean="0"/>
              <a:t>후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이름’에 소스파일 이름 </a:t>
            </a:r>
            <a:r>
              <a:rPr lang="en-US" altLang="ko-KR" dirty="0" err="1"/>
              <a:t>putstring.c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3"/>
            <a:r>
              <a:rPr lang="ko-KR" altLang="en-US" dirty="0"/>
              <a:t>파일이름에 반드시 확장자 </a:t>
            </a:r>
            <a:r>
              <a:rPr lang="en-US" altLang="ko-KR" dirty="0"/>
              <a:t>.c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/>
              <a:t>위치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‘</a:t>
            </a:r>
            <a:r>
              <a:rPr lang="ko-KR" altLang="en-US" dirty="0"/>
              <a:t>솔루션 폴더</a:t>
            </a:r>
            <a:r>
              <a:rPr lang="en-US" altLang="ko-KR" dirty="0"/>
              <a:t>/</a:t>
            </a:r>
            <a:r>
              <a:rPr lang="ko-KR" altLang="en-US" dirty="0"/>
              <a:t>프로젝트 폴더’인 ‘</a:t>
            </a:r>
            <a:r>
              <a:rPr lang="en-US" altLang="ko-KR" dirty="0" smtClean="0"/>
              <a:t>Ch01/First </a:t>
            </a:r>
            <a:r>
              <a:rPr lang="en-US" altLang="ko-KR" dirty="0"/>
              <a:t>C Project’</a:t>
            </a:r>
            <a:r>
              <a:rPr lang="ko-KR" altLang="en-US" dirty="0"/>
              <a:t>을 확인한 후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누름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소스 파일 생성 편집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465943"/>
            <a:ext cx="4383636" cy="47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258063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main()</a:t>
            </a:r>
          </a:p>
          <a:p>
            <a:pPr lvl="1"/>
            <a:r>
              <a:rPr lang="ko-KR" altLang="en-US" dirty="0" smtClean="0"/>
              <a:t>대소문자로 </a:t>
            </a:r>
            <a:r>
              <a:rPr lang="ko-KR" altLang="en-US" dirty="0"/>
              <a:t>구분하여 기술하고 중간에 공백이 들어갈 수 </a:t>
            </a:r>
            <a:r>
              <a:rPr lang="ko-KR" altLang="en-US" dirty="0" smtClean="0"/>
              <a:t>없으며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소괄호 </a:t>
            </a:r>
            <a:r>
              <a:rPr lang="en-US" altLang="ko-KR" dirty="0"/>
              <a:t>( )</a:t>
            </a:r>
            <a:r>
              <a:rPr lang="ko-KR" altLang="en-US" dirty="0"/>
              <a:t>와 중괄호 </a:t>
            </a:r>
            <a:r>
              <a:rPr lang="en-US" altLang="ko-KR" dirty="0"/>
              <a:t>{ }</a:t>
            </a:r>
            <a:r>
              <a:rPr lang="ko-KR" altLang="en-US" dirty="0"/>
              <a:t>는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적당한 </a:t>
            </a:r>
            <a:r>
              <a:rPr lang="ko-KR" altLang="en-US" dirty="0"/>
              <a:t>공백과 빈 줄은 소스의 이해력을 높이기 위해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소스 </a:t>
            </a:r>
            <a:r>
              <a:rPr lang="ko-KR" altLang="en-US" dirty="0" smtClean="0"/>
              <a:t>편집 시 </a:t>
            </a:r>
            <a:r>
              <a:rPr lang="ko-KR" altLang="en-US" dirty="0"/>
              <a:t>입력되는 단어와 주의해야 할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2"/>
            <a:r>
              <a:rPr lang="en-US" altLang="ko-KR" dirty="0"/>
              <a:t>include, </a:t>
            </a:r>
            <a:r>
              <a:rPr lang="en-US" altLang="ko-KR" dirty="0" err="1"/>
              <a:t>stdio.h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, main, puts, return</a:t>
            </a:r>
          </a:p>
          <a:p>
            <a:pPr lvl="2"/>
            <a:r>
              <a:rPr lang="en-US" altLang="ko-KR" dirty="0" smtClean="0"/>
              <a:t># </a:t>
            </a:r>
            <a:r>
              <a:rPr lang="en-US" altLang="ko-KR" dirty="0"/>
              <a:t>&lt; &gt; ( ) { } ; ""</a:t>
            </a:r>
            <a:endParaRPr lang="en-US" altLang="ko-KR" dirty="0" smtClean="0"/>
          </a:p>
          <a:p>
            <a:r>
              <a:rPr lang="ko-KR" altLang="en-US" dirty="0" smtClean="0"/>
              <a:t>컴파일러는 </a:t>
            </a:r>
            <a:r>
              <a:rPr lang="ko-KR" altLang="en-US" dirty="0"/>
              <a:t>하나의 오타도 </a:t>
            </a:r>
            <a:r>
              <a:rPr lang="ko-KR" altLang="en-US" dirty="0" smtClean="0"/>
              <a:t>허용하지 않으므로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편집기에서 </a:t>
            </a:r>
            <a:r>
              <a:rPr lang="ko-KR" altLang="en-US" dirty="0"/>
              <a:t>주의를 기울여</a:t>
            </a:r>
            <a:r>
              <a:rPr lang="en-US" altLang="ko-KR" dirty="0"/>
              <a:t>, </a:t>
            </a:r>
            <a:r>
              <a:rPr lang="ko-KR" altLang="en-US" dirty="0"/>
              <a:t>행과 열을 맞추어 정확히 소스를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문장의 </a:t>
            </a:r>
            <a:r>
              <a:rPr lang="ko-KR" altLang="en-US" dirty="0"/>
              <a:t>종료를 표시하는 세미콜론 </a:t>
            </a:r>
            <a:r>
              <a:rPr lang="en-US" altLang="ko-KR" dirty="0"/>
              <a:t>;</a:t>
            </a:r>
            <a:r>
              <a:rPr lang="ko-KR" altLang="en-US" dirty="0"/>
              <a:t>을 콜론 </a:t>
            </a:r>
            <a:r>
              <a:rPr lang="en-US" altLang="ko-KR" dirty="0"/>
              <a:t>:</a:t>
            </a:r>
            <a:r>
              <a:rPr lang="ko-KR" altLang="en-US" dirty="0"/>
              <a:t>으로 잘못 입력하면 컴파일에 문제가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첫 프로그래밍에서의 주의점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3449501"/>
            <a:ext cx="5794736" cy="32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컴파일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링크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과정을 직접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 err="1"/>
              <a:t>빌드</a:t>
            </a:r>
            <a:r>
              <a:rPr lang="en-US" altLang="ko-KR" dirty="0"/>
              <a:t>] </a:t>
            </a:r>
            <a:r>
              <a:rPr lang="en-US" altLang="ko-KR" dirty="0" smtClean="0"/>
              <a:t>-&gt; </a:t>
            </a:r>
            <a:r>
              <a:rPr lang="en-US" altLang="ko-KR" dirty="0"/>
              <a:t>[First C Project </a:t>
            </a:r>
            <a:r>
              <a:rPr lang="ko-KR" altLang="en-US" dirty="0" err="1"/>
              <a:t>빌드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 하단부의 </a:t>
            </a:r>
            <a:r>
              <a:rPr lang="ko-KR" altLang="en-US" dirty="0"/>
              <a:t>출력 창에 </a:t>
            </a:r>
            <a:r>
              <a:rPr lang="ko-KR" altLang="en-US" dirty="0" err="1"/>
              <a:t>빌드</a:t>
            </a:r>
            <a:r>
              <a:rPr lang="ko-KR" altLang="en-US" dirty="0"/>
              <a:t> 과정과 그 결과가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 err="1"/>
              <a:t>빌드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ko-KR" altLang="en-US" dirty="0" smtClean="0"/>
              <a:t>마지막 </a:t>
            </a:r>
            <a:r>
              <a:rPr lang="ko-KR" altLang="en-US" dirty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컴파일</a:t>
            </a:r>
            <a:r>
              <a:rPr lang="en-US" altLang="ko-KR" dirty="0"/>
              <a:t>]</a:t>
            </a:r>
            <a:r>
              <a:rPr lang="ko-KR" altLang="en-US" dirty="0"/>
              <a:t>을 선택하면 컴파일만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 </a:t>
            </a:r>
            <a:r>
              <a:rPr lang="ko-KR" altLang="en-US" dirty="0"/>
              <a:t>후 메뉴 </a:t>
            </a:r>
            <a:r>
              <a:rPr lang="en-US" altLang="ko-KR" dirty="0"/>
              <a:t>[</a:t>
            </a:r>
            <a:r>
              <a:rPr lang="ko-KR" altLang="en-US" dirty="0" err="1"/>
              <a:t>빌드</a:t>
            </a:r>
            <a:r>
              <a:rPr lang="en-US" altLang="ko-KR" dirty="0"/>
              <a:t>] </a:t>
            </a:r>
            <a:r>
              <a:rPr lang="en-US" altLang="ko-KR" dirty="0" smtClean="0"/>
              <a:t>-&gt; </a:t>
            </a:r>
            <a:r>
              <a:rPr lang="en-US" altLang="ko-KR" dirty="0"/>
              <a:t>[</a:t>
            </a:r>
            <a:r>
              <a:rPr lang="ko-KR" altLang="en-US" dirty="0"/>
              <a:t>프로젝트만</a:t>
            </a:r>
            <a:r>
              <a:rPr lang="en-US" altLang="ko-KR" dirty="0" smtClean="0"/>
              <a:t>] -&gt; </a:t>
            </a:r>
            <a:r>
              <a:rPr lang="en-US" altLang="ko-KR" dirty="0"/>
              <a:t>[First c Project</a:t>
            </a:r>
            <a:r>
              <a:rPr lang="ko-KR" altLang="en-US" dirty="0"/>
              <a:t>만 링크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링크만 </a:t>
            </a:r>
            <a:r>
              <a:rPr lang="ko-KR" altLang="en-US" dirty="0"/>
              <a:t>구분하여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컴파일과 링크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7" y="2912687"/>
            <a:ext cx="5705291" cy="37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‘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프로그램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’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이 무엇일까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880" y="878053"/>
            <a:ext cx="8571053" cy="180817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바로 </a:t>
            </a:r>
            <a:r>
              <a:rPr lang="ko-KR" altLang="en-US" dirty="0" smtClean="0"/>
              <a:t>실행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➊ </a:t>
            </a:r>
            <a:r>
              <a:rPr lang="ko-KR" altLang="en-US" dirty="0"/>
              <a:t>작성된 소스에는 문제가 없어야 실행에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➋ </a:t>
            </a:r>
            <a:r>
              <a:rPr lang="en-US" altLang="ko-KR" dirty="0"/>
              <a:t>[</a:t>
            </a:r>
            <a:r>
              <a:rPr lang="ko-KR" altLang="en-US" dirty="0"/>
              <a:t>디버그</a:t>
            </a:r>
            <a:r>
              <a:rPr lang="en-US" altLang="ko-KR" dirty="0"/>
              <a:t>] </a:t>
            </a:r>
            <a:r>
              <a:rPr lang="en-US" altLang="ko-KR" dirty="0" smtClean="0"/>
              <a:t>-&gt; </a:t>
            </a:r>
            <a:r>
              <a:rPr lang="en-US" altLang="ko-KR" dirty="0"/>
              <a:t>➌ [</a:t>
            </a:r>
            <a:r>
              <a:rPr lang="ko-KR" altLang="en-US" dirty="0"/>
              <a:t>디버깅하지 않고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➍ </a:t>
            </a:r>
            <a:r>
              <a:rPr lang="ko-KR" altLang="en-US" dirty="0" err="1"/>
              <a:t>빌드를</a:t>
            </a:r>
            <a:r>
              <a:rPr lang="ko-KR" altLang="en-US" dirty="0"/>
              <a:t> 묻는 대화상자가 먼저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, [</a:t>
            </a:r>
            <a:r>
              <a:rPr lang="ko-KR" altLang="en-US" dirty="0"/>
              <a:t>예</a:t>
            </a:r>
            <a:r>
              <a:rPr lang="en-US" altLang="ko-KR" dirty="0"/>
              <a:t>]</a:t>
            </a:r>
            <a:r>
              <a:rPr lang="ko-KR" altLang="en-US" dirty="0"/>
              <a:t>를 눌러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➎ </a:t>
            </a:r>
            <a:r>
              <a:rPr lang="ko-KR" altLang="en-US" dirty="0"/>
              <a:t>‘출력’에 </a:t>
            </a:r>
            <a:r>
              <a:rPr lang="ko-KR" altLang="en-US" dirty="0" err="1"/>
              <a:t>빌드</a:t>
            </a:r>
            <a:r>
              <a:rPr lang="ko-KR" altLang="en-US" dirty="0"/>
              <a:t> 과정이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</a:t>
            </a:r>
            <a:r>
              <a:rPr lang="ko-KR" altLang="en-US" dirty="0"/>
              <a:t>줄에 </a:t>
            </a:r>
            <a:r>
              <a:rPr lang="ko-KR" altLang="en-US" dirty="0" smtClean="0"/>
              <a:t>성공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실패 </a:t>
            </a:r>
            <a:r>
              <a:rPr lang="en-US" altLang="ko-KR" dirty="0"/>
              <a:t>0</a:t>
            </a:r>
            <a:r>
              <a:rPr lang="ko-KR" altLang="en-US" dirty="0"/>
              <a:t>과 같이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err="1" smtClean="0"/>
              <a:t>빌드에</a:t>
            </a:r>
            <a:r>
              <a:rPr lang="ko-KR" altLang="en-US" dirty="0" smtClean="0"/>
              <a:t> 성공했다면 바로 실행결과 표시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54" y="2729769"/>
            <a:ext cx="5697464" cy="3965498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5025" y="2608235"/>
            <a:ext cx="3978975" cy="424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➏ 검정색 바탕의 콘솔</a:t>
            </a:r>
            <a:br>
              <a:rPr lang="ko-KR" altLang="en-US" dirty="0" smtClean="0"/>
            </a:br>
            <a:r>
              <a:rPr lang="ko-KR" altLang="en-US" dirty="0" smtClean="0"/>
              <a:t>    화면이 표시</a:t>
            </a:r>
          </a:p>
          <a:p>
            <a:pPr lvl="2"/>
            <a:r>
              <a:rPr lang="ko-KR" altLang="en-US" dirty="0" smtClean="0"/>
              <a:t>프로젝트를 생성할 때</a:t>
            </a:r>
            <a:br>
              <a:rPr lang="ko-KR" altLang="en-US" dirty="0" smtClean="0"/>
            </a:br>
            <a:r>
              <a:rPr lang="ko-KR" altLang="en-US" dirty="0" smtClean="0"/>
              <a:t>‘콘솔 응용 프로그램’을 설정</a:t>
            </a:r>
          </a:p>
          <a:p>
            <a:pPr lvl="2"/>
            <a:r>
              <a:rPr lang="ko-KR" altLang="en-US" dirty="0" smtClean="0"/>
              <a:t>마지막 줄에 항상</a:t>
            </a:r>
            <a:br>
              <a:rPr lang="ko-KR" altLang="en-US" dirty="0" smtClean="0"/>
            </a:br>
            <a:r>
              <a:rPr lang="ko-KR" altLang="en-US" dirty="0" smtClean="0"/>
              <a:t>‘계속하려면 아무 키나</a:t>
            </a:r>
            <a:br>
              <a:rPr lang="ko-KR" altLang="en-US" dirty="0" smtClean="0"/>
            </a:br>
            <a:r>
              <a:rPr lang="ko-KR" altLang="en-US" dirty="0" smtClean="0"/>
              <a:t>누르십시오</a:t>
            </a:r>
            <a:r>
              <a:rPr lang="en-US" altLang="ko-KR" dirty="0" smtClean="0"/>
              <a:t>…’</a:t>
            </a:r>
            <a:r>
              <a:rPr lang="ko-KR" altLang="en-US" dirty="0" smtClean="0"/>
              <a:t>라는</a:t>
            </a:r>
            <a:br>
              <a:rPr lang="ko-KR" altLang="en-US" dirty="0" smtClean="0"/>
            </a:br>
            <a:r>
              <a:rPr lang="ko-KR" altLang="en-US" dirty="0" smtClean="0"/>
              <a:t>문장이 출력</a:t>
            </a:r>
          </a:p>
          <a:p>
            <a:pPr lvl="3"/>
            <a:r>
              <a:rPr lang="ko-KR" altLang="en-US" dirty="0" smtClean="0"/>
              <a:t>프로그램 내용과</a:t>
            </a:r>
            <a:br>
              <a:rPr lang="ko-KR" altLang="en-US" dirty="0" smtClean="0"/>
            </a:br>
            <a:r>
              <a:rPr lang="ko-KR" altLang="en-US" dirty="0" smtClean="0"/>
              <a:t>관계없이 항상 콘솔</a:t>
            </a:r>
            <a:br>
              <a:rPr lang="ko-KR" altLang="en-US" dirty="0" smtClean="0"/>
            </a:br>
            <a:r>
              <a:rPr lang="ko-KR" altLang="en-US" dirty="0" smtClean="0"/>
              <a:t>화면의 마지막에 표시되는 문구</a:t>
            </a:r>
          </a:p>
          <a:p>
            <a:pPr lvl="3"/>
            <a:r>
              <a:rPr lang="ko-KR" altLang="en-US" dirty="0" smtClean="0"/>
              <a:t>‘아무 키나 누르면</a:t>
            </a:r>
            <a:br>
              <a:rPr lang="ko-KR" altLang="en-US" dirty="0" smtClean="0"/>
            </a:br>
            <a:r>
              <a:rPr lang="ko-KR" altLang="en-US" dirty="0" smtClean="0"/>
              <a:t>콘솔화면이 사라진다’ 라는 안내문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0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650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우리 주의에서 일상이 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9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스마트폰과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컴퓨터에서의 프로그램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0189" y="1714682"/>
            <a:ext cx="344943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스마트폰과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노트북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혹은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데스크톱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컴퓨터에서 특정 작업을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위해 컴퓨터에게 지시하는 것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특정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목적의 작업을 수행하기 위한 관련 파일의 모임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80" y="2952225"/>
            <a:ext cx="3921075" cy="1448973"/>
          </a:xfrm>
          <a:prstGeom prst="rect">
            <a:avLst/>
          </a:prstGeom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92472" y="126631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1087513"/>
            <a:ext cx="1372295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2605"/>
              <a:ext cx="1097351" cy="257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6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프로그래머와 프로그래밍 언어</a:t>
            </a:r>
            <a:endParaRPr lang="ko-KR" altLang="en-US" dirty="0"/>
          </a:p>
        </p:txBody>
      </p:sp>
      <p:sp>
        <p:nvSpPr>
          <p:cNvPr id="9" name="AutoShape 149"/>
          <p:cNvSpPr>
            <a:spLocks noChangeArrowheads="1"/>
          </p:cNvSpPr>
          <p:nvPr/>
        </p:nvSpPr>
        <p:spPr bwMode="auto">
          <a:xfrm rot="10800000">
            <a:off x="2775097" y="880407"/>
            <a:ext cx="3471633" cy="104238"/>
          </a:xfrm>
          <a:custGeom>
            <a:avLst/>
            <a:gdLst>
              <a:gd name="T0" fmla="*/ 109 w 21600"/>
              <a:gd name="T1" fmla="*/ 0 h 21600"/>
              <a:gd name="T2" fmla="*/ 55 w 21600"/>
              <a:gd name="T3" fmla="*/ 0 h 21600"/>
              <a:gd name="T4" fmla="*/ 1 w 21600"/>
              <a:gd name="T5" fmla="*/ 0 h 21600"/>
              <a:gd name="T6" fmla="*/ 55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006 w 21600"/>
              <a:gd name="T13" fmla="*/ 1838 h 21600"/>
              <a:gd name="T14" fmla="*/ 19594 w 21600"/>
              <a:gd name="T15" fmla="*/ 1976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16" y="21600"/>
                </a:lnTo>
                <a:lnTo>
                  <a:pt x="21184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0" tIns="0" rIns="0" bIns="0" anchor="ctr"/>
          <a:lstStyle/>
          <a:p>
            <a:pPr algn="ctr"/>
            <a:endParaRPr lang="ko-KR" altLang="ko-KR" sz="1200" b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0189" y="1650884"/>
            <a:ext cx="344943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컴퓨터와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스마트폰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등의 정보기기에서 사용되는 프로그램을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만드는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사람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92472" y="1202520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1023715"/>
            <a:ext cx="1738775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299508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프로그래머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34878" y="5070883"/>
            <a:ext cx="4149628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프로그램을 개발하기 위해 사용하는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사람이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컴퓨터에게 지시할 명령어를 기술하기 위하여 만들어진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06100" y="4443714"/>
            <a:ext cx="2629863" cy="797160"/>
            <a:chOff x="5169020" y="1700804"/>
            <a:chExt cx="1863681" cy="921598"/>
          </a:xfrm>
        </p:grpSpPr>
        <p:pic>
          <p:nvPicPr>
            <p:cNvPr id="2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489400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프로그래밍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언어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649" y="2356084"/>
            <a:ext cx="4074318" cy="17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언어의 계층과 번역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285522" cy="56202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컴퓨터는 기계어라는 </a:t>
            </a:r>
            <a:r>
              <a:rPr lang="ko-KR" altLang="en-US" dirty="0"/>
              <a:t>것만을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전기의 흐름을 표현하는 </a:t>
            </a:r>
            <a:r>
              <a:rPr lang="en-US" altLang="ko-KR" dirty="0"/>
              <a:t>1</a:t>
            </a:r>
            <a:r>
              <a:rPr lang="ko-KR" altLang="en-US" dirty="0"/>
              <a:t>과 흐르지 않음을 의미하는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표현되는 </a:t>
            </a:r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  <a:r>
              <a:rPr lang="ko-KR" altLang="en-US" dirty="0"/>
              <a:t>가 바로 컴퓨터가 유일하게 바로 인식하는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ko-KR" altLang="en-US" dirty="0"/>
              <a:t>통역사인 컴파일러</a:t>
            </a:r>
            <a:r>
              <a:rPr lang="en-US" altLang="ko-KR" dirty="0"/>
              <a:t>(compiler)</a:t>
            </a:r>
            <a:r>
              <a:rPr lang="ko-KR" altLang="en-US" dirty="0"/>
              <a:t>가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언어를 사용하는 프로그래머와 기계어를 사용하는 컴퓨터가 서로 의사 교환을 </a:t>
            </a:r>
            <a:r>
              <a:rPr lang="ko-KR" altLang="en-US" dirty="0" smtClean="0"/>
              <a:t>하려면 </a:t>
            </a:r>
            <a:r>
              <a:rPr lang="ko-KR" altLang="en-US" dirty="0"/>
              <a:t>통역사와 같은 번역기가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smtClean="0"/>
              <a:t>기계어</a:t>
            </a:r>
            <a:endParaRPr lang="en-US" altLang="ko-KR" dirty="0" smtClean="0"/>
          </a:p>
          <a:p>
            <a:pPr lvl="1"/>
            <a:r>
              <a:rPr lang="ko-KR" altLang="en-US" dirty="0"/>
              <a:t>중앙처리장치</a:t>
            </a:r>
            <a:r>
              <a:rPr lang="en-US" altLang="ko-KR" dirty="0"/>
              <a:t>(CPU: Central Processing Unit)</a:t>
            </a:r>
            <a:r>
              <a:rPr lang="ko-KR" altLang="en-US" dirty="0"/>
              <a:t>에 </a:t>
            </a:r>
            <a:r>
              <a:rPr lang="ko-KR" altLang="en-US" dirty="0" smtClean="0"/>
              <a:t>종속되는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컴파일러라는 </a:t>
            </a:r>
            <a:r>
              <a:rPr lang="ko-KR" altLang="en-US" dirty="0"/>
              <a:t>변환기에 의해 프로그램이 기계어로 </a:t>
            </a:r>
            <a:r>
              <a:rPr lang="ko-KR" altLang="en-US" dirty="0" smtClean="0"/>
              <a:t>구성된 </a:t>
            </a:r>
            <a:r>
              <a:rPr lang="ko-KR" altLang="en-US" dirty="0"/>
              <a:t>기계 코드로 변환되어 특정한 플랫폼에서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기계어와 컴파일러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08" y="1069141"/>
            <a:ext cx="4075803" cy="3036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48" y="4344269"/>
            <a:ext cx="4706639" cy="23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어셈블리어</a:t>
            </a:r>
            <a:r>
              <a:rPr lang="en-US" altLang="ko-KR" dirty="0"/>
              <a:t>(assembly language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기계어를 프로그래머인 </a:t>
            </a:r>
            <a:r>
              <a:rPr lang="ko-KR" altLang="en-US" dirty="0"/>
              <a:t>사람이 좀 더 </a:t>
            </a:r>
            <a:r>
              <a:rPr lang="ko-KR" altLang="en-US" dirty="0" smtClean="0"/>
              <a:t>이해하기 쉬운 기호 </a:t>
            </a:r>
            <a:r>
              <a:rPr lang="ko-KR" altLang="en-US" dirty="0"/>
              <a:t>형태로 일대일 대응시킨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/>
              <a:t>마다 제각각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 </a:t>
            </a:r>
            <a:r>
              <a:rPr lang="ko-KR" altLang="en-US" dirty="0"/>
              <a:t>언어는 기계어보다는 </a:t>
            </a:r>
            <a:r>
              <a:rPr lang="ko-KR" altLang="en-US" dirty="0" smtClean="0"/>
              <a:t>프로그래밍이 </a:t>
            </a:r>
            <a:r>
              <a:rPr lang="ko-KR" altLang="en-US" dirty="0"/>
              <a:t>휠씬 </a:t>
            </a:r>
            <a:r>
              <a:rPr lang="ko-KR" altLang="en-US" dirty="0" smtClean="0"/>
              <a:t>용이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문장과 연산코드가 일대일 대응되기 때문에 기계어처럼 하드웨어 장치에 대한 강력한 통제 역시 가능하다는 장점</a:t>
            </a:r>
            <a:endParaRPr lang="en-US" altLang="ko-KR" dirty="0" smtClean="0"/>
          </a:p>
          <a:p>
            <a:r>
              <a:rPr lang="ko-KR" altLang="en-US" dirty="0" smtClean="0"/>
              <a:t>어셈블리 명령어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LDA(</a:t>
            </a:r>
            <a:r>
              <a:rPr lang="en-US" altLang="ko-KR" dirty="0" err="1" smtClean="0"/>
              <a:t>LoaD</a:t>
            </a:r>
            <a:r>
              <a:rPr lang="en-US" altLang="ko-KR" dirty="0" smtClean="0"/>
              <a:t> </a:t>
            </a:r>
            <a:r>
              <a:rPr lang="en-US" altLang="ko-KR" dirty="0"/>
              <a:t>Address), ADD(ADD), STA(</a:t>
            </a:r>
            <a:r>
              <a:rPr lang="en-US" altLang="ko-KR" dirty="0" err="1"/>
              <a:t>STore</a:t>
            </a:r>
            <a:r>
              <a:rPr lang="en-US" altLang="ko-KR" dirty="0"/>
              <a:t> Address)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ko-KR" altLang="en-US" dirty="0" smtClean="0"/>
              <a:t>명령어를 </a:t>
            </a:r>
            <a:r>
              <a:rPr lang="ko-KR" altLang="en-US" dirty="0"/>
              <a:t>기호화한 것을 </a:t>
            </a:r>
            <a:r>
              <a:rPr lang="ko-KR" altLang="en-US" dirty="0" err="1"/>
              <a:t>니모닉</a:t>
            </a:r>
            <a:r>
              <a:rPr lang="en-US" altLang="ko-KR" dirty="0"/>
              <a:t>(mnemonic)</a:t>
            </a:r>
            <a:r>
              <a:rPr lang="ko-KR" altLang="en-US" dirty="0"/>
              <a:t>이라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en-US" altLang="ko-KR" dirty="0"/>
              <a:t>C = A + B</a:t>
            </a:r>
            <a:r>
              <a:rPr lang="ko-KR" altLang="en-US" dirty="0"/>
              <a:t>을 처리하는 프로그램을 기계어와 </a:t>
            </a:r>
            <a:r>
              <a:rPr lang="ko-KR" altLang="en-US" dirty="0" smtClean="0"/>
              <a:t>어셈블리어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어셈블리어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87" y="4555265"/>
            <a:ext cx="6630022" cy="145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3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626851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저급언어와 고급언어</a:t>
            </a:r>
            <a:endParaRPr lang="ko-KR" altLang="en-US" dirty="0"/>
          </a:p>
        </p:txBody>
      </p:sp>
      <p:sp>
        <p:nvSpPr>
          <p:cNvPr id="9" name="AutoShape 149"/>
          <p:cNvSpPr>
            <a:spLocks noChangeArrowheads="1"/>
          </p:cNvSpPr>
          <p:nvPr/>
        </p:nvSpPr>
        <p:spPr bwMode="auto">
          <a:xfrm rot="10800000">
            <a:off x="2775097" y="880407"/>
            <a:ext cx="3471633" cy="104238"/>
          </a:xfrm>
          <a:custGeom>
            <a:avLst/>
            <a:gdLst>
              <a:gd name="T0" fmla="*/ 109 w 21600"/>
              <a:gd name="T1" fmla="*/ 0 h 21600"/>
              <a:gd name="T2" fmla="*/ 55 w 21600"/>
              <a:gd name="T3" fmla="*/ 0 h 21600"/>
              <a:gd name="T4" fmla="*/ 1 w 21600"/>
              <a:gd name="T5" fmla="*/ 0 h 21600"/>
              <a:gd name="T6" fmla="*/ 55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006 w 21600"/>
              <a:gd name="T13" fmla="*/ 1838 h 21600"/>
              <a:gd name="T14" fmla="*/ 19594 w 21600"/>
              <a:gd name="T15" fmla="*/ 1976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16" y="21600"/>
                </a:lnTo>
                <a:lnTo>
                  <a:pt x="21184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0" tIns="0" rIns="0" bIns="0" anchor="ctr"/>
          <a:lstStyle/>
          <a:p>
            <a:pPr algn="ctr"/>
            <a:endParaRPr lang="ko-KR" altLang="ko-KR" sz="1200" b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1420" y="1650884"/>
            <a:ext cx="3849879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컴퓨터의 중앙처리장치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 적합하게 만든 기계어와 어셈블리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언어를 저급언어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Low Level Language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저급언어는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 따라 달라지며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특정한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기반으로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만들어진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92472" y="1202520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1023715"/>
            <a:ext cx="1652722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299509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저급언어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381512" y="3404899"/>
            <a:ext cx="4118508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CPU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 의존하지 않고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사람이 보다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쉽게 이해할 수 있도록 만들어진 언어를 고급언어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(High Level Language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고급언어인 프로그래밍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언어로는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바로 우리가 배우고 있는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언어를 비롯하여 포트란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파스칼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베이직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C++,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자바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파이썬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등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54581" y="2777731"/>
            <a:ext cx="1679552" cy="797160"/>
            <a:chOff x="5169019" y="1630328"/>
            <a:chExt cx="1863681" cy="921597"/>
          </a:xfrm>
        </p:grpSpPr>
        <p:pic>
          <p:nvPicPr>
            <p:cNvPr id="23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630328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5504320" y="1892370"/>
              <a:ext cx="1281457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고급언어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9262" y="5359817"/>
            <a:ext cx="4054976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컴파일러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(compiler)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는 고급언어로 작성된 프로그램을 기계어 또는 목적코드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(object code)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바꾸어주는 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어셈블러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(assembler)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는 어셈블리어로 작성된 프로그램을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기계어로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바꾸어 주는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1676" y="4732648"/>
            <a:ext cx="1692458" cy="797160"/>
            <a:chOff x="5169020" y="1700804"/>
            <a:chExt cx="1863681" cy="921598"/>
          </a:xfrm>
        </p:grpSpPr>
        <p:pic>
          <p:nvPicPr>
            <p:cNvPr id="2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489400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번역기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769" y="2670437"/>
            <a:ext cx="4108371" cy="21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970383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왜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C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언어를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배워야 할까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10073</TotalTime>
  <Words>1133</Words>
  <Application>Microsoft Office PowerPoint</Application>
  <PresentationFormat>화면 슬라이드 쇼(4:3)</PresentationFormat>
  <Paragraphs>168</Paragraphs>
  <Slides>20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queue</cp:lastModifiedBy>
  <cp:revision>372</cp:revision>
  <cp:lastPrinted>2016-01-06T02:11:22Z</cp:lastPrinted>
  <dcterms:created xsi:type="dcterms:W3CDTF">2013-05-23T04:26:30Z</dcterms:created>
  <dcterms:modified xsi:type="dcterms:W3CDTF">2018-09-03T04:10:42Z</dcterms:modified>
</cp:coreProperties>
</file>